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2" r:id="rId18"/>
    <p:sldId id="273" r:id="rId1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A758C1-7392-4747-9D20-52CC8BECC5B7}">
          <p14:sldIdLst>
            <p14:sldId id="256"/>
          </p14:sldIdLst>
        </p14:section>
        <p14:section name="Раздел без заголовка" id="{58C1D661-3B60-4E11-858E-EBADEF108921}">
          <p14:sldIdLst>
            <p14:sldId id="257"/>
            <p14:sldId id="259"/>
            <p14:sldId id="260"/>
            <p14:sldId id="261"/>
            <p14:sldId id="262"/>
            <p14:sldId id="263"/>
            <p14:sldId id="258"/>
            <p14:sldId id="264"/>
            <p14:sldId id="265"/>
            <p14:sldId id="266"/>
            <p14:sldId id="269"/>
            <p14:sldId id="268"/>
            <p14:sldId id="267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150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9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0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3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4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5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6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4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0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7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8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10DF-EA7C-478E-9F2D-5A901E2DDAD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ADCA-BE92-486D-B013-C609B100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400" y="0"/>
            <a:ext cx="5689600" cy="13164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БОЛЛАРДЫ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748738"/>
            <a:ext cx="6858000" cy="380613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</a:p>
          <a:p>
            <a:r>
              <a:rPr lang="ru-RU" dirty="0" smtClean="0"/>
              <a:t>Серия СТОИК</a:t>
            </a:r>
            <a:r>
              <a:rPr lang="ru-RU" dirty="0" smtClean="0"/>
              <a:t>…………………………………………………………………….. </a:t>
            </a:r>
            <a:r>
              <a:rPr lang="ru-RU" dirty="0" smtClean="0"/>
              <a:t>1 </a:t>
            </a:r>
            <a:r>
              <a:rPr lang="ru-RU" dirty="0" err="1" smtClean="0"/>
              <a:t>стр</a:t>
            </a:r>
            <a:endParaRPr lang="ru-RU" dirty="0" smtClean="0"/>
          </a:p>
          <a:p>
            <a:r>
              <a:rPr lang="ru-RU" dirty="0" smtClean="0"/>
              <a:t>Серия СТОИК П </a:t>
            </a:r>
            <a:r>
              <a:rPr lang="ru-RU" dirty="0" smtClean="0"/>
              <a:t>………………………………………………………….……. 4 </a:t>
            </a:r>
            <a:r>
              <a:rPr lang="ru-RU" dirty="0" err="1" smtClean="0"/>
              <a:t>стр</a:t>
            </a:r>
            <a:endParaRPr lang="ru-RU" dirty="0" smtClean="0"/>
          </a:p>
          <a:p>
            <a:r>
              <a:rPr lang="ru-RU" dirty="0" smtClean="0"/>
              <a:t>Серия </a:t>
            </a:r>
            <a:r>
              <a:rPr lang="ru-RU" dirty="0" smtClean="0"/>
              <a:t>СТОИК С…………………………………………………………………..6 </a:t>
            </a:r>
            <a:r>
              <a:rPr lang="ru-RU" dirty="0" err="1" smtClean="0"/>
              <a:t>стр</a:t>
            </a:r>
            <a:endParaRPr lang="ru-RU" dirty="0" smtClean="0"/>
          </a:p>
          <a:p>
            <a:r>
              <a:rPr lang="ru-RU" dirty="0" smtClean="0"/>
              <a:t>Серия </a:t>
            </a:r>
            <a:r>
              <a:rPr lang="ru-RU" dirty="0" smtClean="0"/>
              <a:t>СВЗ…………………………………………………………………………..7 </a:t>
            </a:r>
            <a:r>
              <a:rPr lang="ru-RU" dirty="0" err="1" smtClean="0"/>
              <a:t>стр</a:t>
            </a:r>
            <a:endParaRPr lang="ru-RU" dirty="0" smtClean="0"/>
          </a:p>
          <a:p>
            <a:r>
              <a:rPr lang="ru-RU" dirty="0" smtClean="0"/>
              <a:t>Серия </a:t>
            </a:r>
            <a:r>
              <a:rPr lang="ru-RU" dirty="0" err="1" smtClean="0"/>
              <a:t>СВЗп</a:t>
            </a:r>
            <a:r>
              <a:rPr lang="ru-RU" dirty="0" smtClean="0"/>
              <a:t>………………………………………………………………….…… 9 </a:t>
            </a:r>
            <a:r>
              <a:rPr lang="ru-RU" dirty="0" err="1" smtClean="0"/>
              <a:t>стр</a:t>
            </a:r>
            <a:endParaRPr lang="ru-RU" dirty="0" smtClean="0"/>
          </a:p>
          <a:p>
            <a:r>
              <a:rPr lang="ru-RU" dirty="0" smtClean="0"/>
              <a:t>Серия СВА 273. 000.К00…………………………………………………... 11 </a:t>
            </a:r>
            <a:r>
              <a:rPr lang="ru-RU" dirty="0" err="1" smtClean="0"/>
              <a:t>стр</a:t>
            </a:r>
            <a:endParaRPr lang="ru-RU" dirty="0" smtClean="0"/>
          </a:p>
          <a:p>
            <a:r>
              <a:rPr lang="ru-RU" dirty="0" smtClean="0"/>
              <a:t>Серия СВМ 273.000.К00……………………………………………………..13 </a:t>
            </a:r>
            <a:r>
              <a:rPr lang="ru-RU" dirty="0" err="1" smtClean="0"/>
              <a:t>стр</a:t>
            </a:r>
            <a:endParaRPr lang="ru-RU" dirty="0" smtClean="0"/>
          </a:p>
          <a:p>
            <a:r>
              <a:rPr lang="ru-RU" dirty="0" smtClean="0"/>
              <a:t>Серия СВА 273.000.Н00………………………………………………..…..15 </a:t>
            </a:r>
            <a:r>
              <a:rPr lang="ru-RU" dirty="0" err="1" smtClean="0"/>
              <a:t>стр</a:t>
            </a:r>
            <a:endParaRPr lang="ru-RU" dirty="0" smtClean="0"/>
          </a:p>
          <a:p>
            <a:r>
              <a:rPr lang="ru-RU" dirty="0"/>
              <a:t>Серия </a:t>
            </a:r>
            <a:r>
              <a:rPr lang="ru-RU" dirty="0" smtClean="0"/>
              <a:t>СВМ 273.000.Н00…………………………………………………..17 </a:t>
            </a:r>
            <a:r>
              <a:rPr lang="ru-RU" dirty="0" err="1"/>
              <a:t>стр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" y="191075"/>
            <a:ext cx="1082585" cy="8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3" y="4393788"/>
            <a:ext cx="6120914" cy="49991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47535"/>
              </p:ext>
            </p:extLst>
          </p:nvPr>
        </p:nvGraphicFramePr>
        <p:xfrm>
          <a:off x="279643" y="5151229"/>
          <a:ext cx="6106786" cy="313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489">
                  <a:extLst>
                    <a:ext uri="{9D8B030D-6E8A-4147-A177-3AD203B41FA5}">
                      <a16:colId xmlns:a16="http://schemas.microsoft.com/office/drawing/2014/main" val="1714414097"/>
                    </a:ext>
                  </a:extLst>
                </a:gridCol>
                <a:gridCol w="1488752">
                  <a:extLst>
                    <a:ext uri="{9D8B030D-6E8A-4147-A177-3AD203B41FA5}">
                      <a16:colId xmlns:a16="http://schemas.microsoft.com/office/drawing/2014/main" val="1464794229"/>
                    </a:ext>
                  </a:extLst>
                </a:gridCol>
                <a:gridCol w="837852">
                  <a:extLst>
                    <a:ext uri="{9D8B030D-6E8A-4147-A177-3AD203B41FA5}">
                      <a16:colId xmlns:a16="http://schemas.microsoft.com/office/drawing/2014/main" val="2046714066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413500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СВЗп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273.500.4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СВЗп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273.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700.4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78189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Габаритные размеры         Диаметр 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Высота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470х1150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470х1350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72263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привода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Газ-лифт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93450"/>
                  </a:ext>
                </a:extLst>
              </a:tr>
              <a:tr h="259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r>
                        <a:rPr lang="ru-RU" sz="1200" baseline="0" dirty="0" smtClean="0"/>
                        <a:t> цилиндра над дорожным полотном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</a:t>
                      </a:r>
                      <a:r>
                        <a:rPr lang="ru-RU" sz="1200" baseline="0" dirty="0" smtClean="0"/>
                        <a:t>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700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888"/>
                  </a:ext>
                </a:extLst>
              </a:tr>
              <a:tr h="2773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 цилиндра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Нержавеющая</a:t>
                      </a:r>
                      <a:r>
                        <a:rPr lang="ru-RU" sz="1200" baseline="0" dirty="0" smtClean="0"/>
                        <a:t> сталь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7374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 подъема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 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12 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276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защиты гидростанции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67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7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Интенсивность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низкая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341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Рабочая температура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 smtClean="0"/>
                        <a:t>-</a:t>
                      </a:r>
                      <a:r>
                        <a:rPr lang="ru-RU" sz="1200" smtClean="0"/>
                        <a:t>15</a:t>
                      </a:r>
                      <a:r>
                        <a:rPr lang="en-GB" sz="1200" smtClean="0"/>
                        <a:t>°C </a:t>
                      </a:r>
                      <a:r>
                        <a:rPr lang="en-GB" sz="1200" dirty="0" smtClean="0"/>
                        <a:t>/ +55°C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454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512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Толщина стенки                                                                          не менее 4 мм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51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6844" y="22299"/>
            <a:ext cx="21575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/>
              <a:t>СВЗп</a:t>
            </a:r>
            <a:r>
              <a:rPr lang="ru-RU" sz="2600" dirty="0" smtClean="0"/>
              <a:t> 273.500</a:t>
            </a:r>
            <a:endParaRPr lang="ru-RU" sz="2600" dirty="0"/>
          </a:p>
          <a:p>
            <a:r>
              <a:rPr lang="ru-RU" sz="2600" dirty="0" err="1" smtClean="0"/>
              <a:t>СВЗп</a:t>
            </a:r>
            <a:r>
              <a:rPr lang="ru-RU" sz="2600" dirty="0" smtClean="0"/>
              <a:t> 273.700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630" y="983564"/>
            <a:ext cx="363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Полуавтоматический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1200" dirty="0" smtClean="0"/>
              <a:t>с приводом  газовая пружина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46" y="892274"/>
            <a:ext cx="1559140" cy="3420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Газ-лифт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6900" y="2950998"/>
            <a:ext cx="1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мм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8745" y="22299"/>
            <a:ext cx="2530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СВА 273.700.К4</a:t>
            </a:r>
            <a:endParaRPr lang="ru-RU" sz="2600" dirty="0"/>
          </a:p>
          <a:p>
            <a:r>
              <a:rPr lang="ru-RU" sz="2600" dirty="0" smtClean="0"/>
              <a:t>СВА 325.900.К12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185403" y="894177"/>
            <a:ext cx="40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Автоматический </a:t>
            </a:r>
          </a:p>
          <a:p>
            <a:r>
              <a:rPr lang="ru-RU" sz="2000" dirty="0" err="1" smtClean="0"/>
              <a:t>противотаранный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боллард</a:t>
            </a:r>
            <a:r>
              <a:rPr lang="ru-RU" sz="2000" dirty="0" smtClean="0"/>
              <a:t> 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Гидравлический </a:t>
            </a:r>
            <a:r>
              <a:rPr lang="ru-RU" dirty="0" err="1" smtClean="0"/>
              <a:t>актуатор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</a:t>
            </a:r>
            <a:r>
              <a:rPr lang="ru-RU" dirty="0" smtClean="0"/>
              <a:t>мм, 325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43630" y="3851266"/>
            <a:ext cx="570306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5005" y="3841031"/>
            <a:ext cx="452867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48941" y="3841030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5040" y="3841029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7</a:t>
            </a:r>
            <a:r>
              <a:rPr lang="ru-RU" b="1" dirty="0" smtClean="0">
                <a:solidFill>
                  <a:schemeClr val="tx1"/>
                </a:solidFill>
              </a:rPr>
              <a:t>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1138" y="3841028"/>
            <a:ext cx="636121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7217" y="3359543"/>
            <a:ext cx="301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Порядок выбора </a:t>
            </a:r>
            <a:r>
              <a:rPr lang="ru-RU" dirty="0" err="1" smtClean="0"/>
              <a:t>боллард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10653"/>
              </p:ext>
            </p:extLst>
          </p:nvPr>
        </p:nvGraphicFramePr>
        <p:xfrm>
          <a:off x="375607" y="5019365"/>
          <a:ext cx="610678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33">
                  <a:extLst>
                    <a:ext uri="{9D8B030D-6E8A-4147-A177-3AD203B41FA5}">
                      <a16:colId xmlns:a16="http://schemas.microsoft.com/office/drawing/2014/main" val="646654691"/>
                    </a:ext>
                  </a:extLst>
                </a:gridCol>
                <a:gridCol w="3018772">
                  <a:extLst>
                    <a:ext uri="{9D8B030D-6E8A-4147-A177-3AD203B41FA5}">
                      <a16:colId xmlns:a16="http://schemas.microsoft.com/office/drawing/2014/main" val="1105306445"/>
                    </a:ext>
                  </a:extLst>
                </a:gridCol>
                <a:gridCol w="2674481">
                  <a:extLst>
                    <a:ext uri="{9D8B030D-6E8A-4147-A177-3AD203B41FA5}">
                      <a16:colId xmlns:a16="http://schemas.microsoft.com/office/drawing/2014/main" val="354042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solidFill>
                            <a:schemeClr val="tx1"/>
                          </a:solidFill>
                        </a:rPr>
                        <a:t>Серия </a:t>
                      </a:r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(СВ) Столб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Выдвижной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1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(А) Антитеррористический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(М) Механический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противотаранный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8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3*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Диаметр столба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273 </a:t>
                      </a:r>
                      <a:r>
                        <a:rPr lang="ru-RU" sz="1200" dirty="0" smtClean="0"/>
                        <a:t>мм</a:t>
                      </a:r>
                    </a:p>
                    <a:p>
                      <a:r>
                        <a:rPr lang="ru-RU" sz="1200" dirty="0" smtClean="0"/>
                        <a:t>325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5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4**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 столба над дорожным</a:t>
                      </a:r>
                      <a:r>
                        <a:rPr lang="ru-RU" sz="1200" baseline="0" dirty="0" smtClean="0"/>
                        <a:t> полотном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700 </a:t>
                      </a:r>
                      <a:r>
                        <a:rPr lang="ru-RU" sz="1200" dirty="0" smtClean="0"/>
                        <a:t>мм</a:t>
                      </a:r>
                    </a:p>
                    <a:p>
                      <a:r>
                        <a:rPr lang="ru-RU" sz="1200" dirty="0" smtClean="0"/>
                        <a:t>900 </a:t>
                      </a:r>
                      <a:r>
                        <a:rPr lang="ru-RU" sz="120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89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Сила</a:t>
                      </a:r>
                      <a:r>
                        <a:rPr lang="ru-RU" sz="1200" baseline="0" dirty="0" smtClean="0"/>
                        <a:t> сопротивления удару</a:t>
                      </a:r>
                    </a:p>
                    <a:p>
                      <a:r>
                        <a:rPr lang="ru-RU" sz="1200" baseline="0" dirty="0" smtClean="0"/>
                        <a:t>6,8 т на скорости 48 км/ч  или 605 кДж</a:t>
                      </a:r>
                    </a:p>
                    <a:p>
                      <a:r>
                        <a:rPr lang="ru-RU" sz="1200" dirty="0" smtClean="0"/>
                        <a:t>6,8 т на скорости 65 км/ч  или 1110 кДж</a:t>
                      </a:r>
                    </a:p>
                    <a:p>
                      <a:r>
                        <a:rPr lang="ru-RU" sz="1200" dirty="0" smtClean="0"/>
                        <a:t>6,8 т на скорости 80 км/ч  или 1680 кДж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К4</a:t>
                      </a:r>
                    </a:p>
                    <a:p>
                      <a:r>
                        <a:rPr lang="ru-RU" sz="1200" dirty="0" smtClean="0"/>
                        <a:t>К8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К12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7178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27822" y="4385237"/>
            <a:ext cx="66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05005" y="4402213"/>
            <a:ext cx="45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59439" y="4402213"/>
            <a:ext cx="4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386108"/>
            <a:ext cx="52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(4)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61139" y="4402213"/>
            <a:ext cx="5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(5)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79643" y="8506725"/>
            <a:ext cx="493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*Диаметр столба не влияет на останавливающие способности изделия</a:t>
            </a:r>
          </a:p>
          <a:p>
            <a:r>
              <a:rPr lang="ru-RU" sz="1200" dirty="0" smtClean="0"/>
              <a:t>**Высота столба 600мм, 800мм, 1000мм,1200мм по запросу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1139" y="4458681"/>
            <a:ext cx="4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3" y="7847105"/>
            <a:ext cx="6120914" cy="499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014" y="1145001"/>
            <a:ext cx="1785258" cy="28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3" y="4393788"/>
            <a:ext cx="6120914" cy="49991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9939"/>
              </p:ext>
            </p:extLst>
          </p:nvPr>
        </p:nvGraphicFramePr>
        <p:xfrm>
          <a:off x="279643" y="5119971"/>
          <a:ext cx="6124530" cy="398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494">
                  <a:extLst>
                    <a:ext uri="{9D8B030D-6E8A-4147-A177-3AD203B41FA5}">
                      <a16:colId xmlns:a16="http://schemas.microsoft.com/office/drawing/2014/main" val="1714414097"/>
                    </a:ext>
                  </a:extLst>
                </a:gridCol>
                <a:gridCol w="1578279">
                  <a:extLst>
                    <a:ext uri="{9D8B030D-6E8A-4147-A177-3AD203B41FA5}">
                      <a16:colId xmlns:a16="http://schemas.microsoft.com/office/drawing/2014/main" val="1464794229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val="3728008719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413500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273.700.К4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325.9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00.К12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78189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Габаритные размеры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Диаметр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Высота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470х1550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570х1850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72263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привода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Гидравлический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актуатор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93450"/>
                  </a:ext>
                </a:extLst>
              </a:tr>
              <a:tr h="259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столба </a:t>
                      </a:r>
                      <a:r>
                        <a:rPr lang="ru-RU" sz="1200" baseline="0" dirty="0" smtClean="0"/>
                        <a:t>над дорожным полотном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900 </a:t>
                      </a:r>
                      <a:r>
                        <a:rPr lang="ru-RU" sz="120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888"/>
                  </a:ext>
                </a:extLst>
              </a:tr>
              <a:tr h="2773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 цилиндра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Нержавеющая</a:t>
                      </a:r>
                      <a:r>
                        <a:rPr lang="ru-RU" sz="1200" baseline="0" dirty="0" smtClean="0"/>
                        <a:t> сталь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7374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 подъема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</a:t>
                      </a:r>
                      <a:r>
                        <a:rPr lang="ru-RU" sz="1200" dirty="0" smtClean="0"/>
                        <a:t>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8 </a:t>
                      </a:r>
                      <a:r>
                        <a:rPr lang="ru-RU" sz="1200" dirty="0" smtClean="0"/>
                        <a:t>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276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защиты гидростанции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67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75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Напряжение питания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 380В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0737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Потребляемая мощность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от</a:t>
                      </a:r>
                      <a:r>
                        <a:rPr lang="ru-RU" sz="1200" baseline="0" dirty="0" smtClean="0"/>
                        <a:t> 1.1 кВт до </a:t>
                      </a:r>
                      <a:r>
                        <a:rPr lang="ru-RU" sz="1200" dirty="0" smtClean="0"/>
                        <a:t>2,2 кВт без подогрева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229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Интенсивность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высокая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34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циклов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3 000 000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12358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Рабочая температура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 smtClean="0"/>
                        <a:t>-</a:t>
                      </a:r>
                      <a:r>
                        <a:rPr lang="ru-RU" sz="1200" dirty="0" smtClean="0"/>
                        <a:t>45</a:t>
                      </a:r>
                      <a:r>
                        <a:rPr lang="en-GB" sz="1200" dirty="0" smtClean="0"/>
                        <a:t>°C / +55°C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454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600 </a:t>
                      </a:r>
                      <a:r>
                        <a:rPr lang="ru-RU" sz="1200" dirty="0" smtClean="0"/>
                        <a:t>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650 </a:t>
                      </a:r>
                      <a:r>
                        <a:rPr lang="ru-RU" sz="1200" dirty="0" smtClean="0"/>
                        <a:t>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5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Сила</a:t>
                      </a:r>
                      <a:r>
                        <a:rPr lang="ru-RU" sz="1200" baseline="0" dirty="0" smtClean="0"/>
                        <a:t> удара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6,8т скорость 48км/ч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6,8 т скорость 80км/ч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51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1167" y="22299"/>
            <a:ext cx="2542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СВА 273.700.К4</a:t>
            </a:r>
            <a:endParaRPr lang="ru-RU" sz="2600" dirty="0"/>
          </a:p>
          <a:p>
            <a:r>
              <a:rPr lang="ru-RU" sz="2600" dirty="0" smtClean="0"/>
              <a:t>СВА 325.900.К12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630" y="983564"/>
            <a:ext cx="36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</a:t>
            </a:r>
            <a:r>
              <a:rPr lang="ru-RU" sz="2000" dirty="0" smtClean="0"/>
              <a:t>втоматический </a:t>
            </a:r>
            <a:r>
              <a:rPr lang="ru-RU" sz="2000" dirty="0" err="1" smtClean="0"/>
              <a:t>противотаранный</a:t>
            </a:r>
            <a:r>
              <a:rPr lang="ru-RU" sz="2000" dirty="0" smtClean="0"/>
              <a:t>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Гидравлический </a:t>
            </a:r>
            <a:r>
              <a:rPr lang="ru-RU" dirty="0" err="1" smtClean="0"/>
              <a:t>актуатор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6899" y="2950998"/>
            <a:ext cx="184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</a:t>
            </a:r>
            <a:r>
              <a:rPr lang="ru-RU" dirty="0" smtClean="0"/>
              <a:t>мм, 325 мм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899" y="3365794"/>
            <a:ext cx="420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Диаметр столба не влияет на останавливающие возможности </a:t>
            </a:r>
            <a:r>
              <a:rPr lang="ru-RU" dirty="0" err="1" smtClean="0"/>
              <a:t>болларда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081" y="1049688"/>
            <a:ext cx="1785258" cy="28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1139" y="22299"/>
            <a:ext cx="26778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СВМ 273.700.К4</a:t>
            </a:r>
            <a:endParaRPr lang="ru-RU" sz="2600" dirty="0"/>
          </a:p>
          <a:p>
            <a:r>
              <a:rPr lang="ru-RU" sz="2600" dirty="0" smtClean="0"/>
              <a:t>СВМ 325.900.К12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343630" y="983564"/>
            <a:ext cx="3635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Механический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противотаранный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боллард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Гидравлический насос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</a:t>
            </a:r>
            <a:r>
              <a:rPr lang="ru-RU" dirty="0" smtClean="0"/>
              <a:t>мм, 325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43630" y="3851266"/>
            <a:ext cx="570306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5005" y="3841031"/>
            <a:ext cx="452867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48941" y="3841030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5040" y="3841029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7</a:t>
            </a:r>
            <a:r>
              <a:rPr lang="ru-RU" b="1" dirty="0" smtClean="0">
                <a:solidFill>
                  <a:schemeClr val="tx1"/>
                </a:solidFill>
              </a:rPr>
              <a:t>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1138" y="3841028"/>
            <a:ext cx="636121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7217" y="3359543"/>
            <a:ext cx="301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Порядок выбора </a:t>
            </a:r>
            <a:r>
              <a:rPr lang="ru-RU" dirty="0" err="1" smtClean="0"/>
              <a:t>боллард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10653"/>
              </p:ext>
            </p:extLst>
          </p:nvPr>
        </p:nvGraphicFramePr>
        <p:xfrm>
          <a:off x="375607" y="5019365"/>
          <a:ext cx="610678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33">
                  <a:extLst>
                    <a:ext uri="{9D8B030D-6E8A-4147-A177-3AD203B41FA5}">
                      <a16:colId xmlns:a16="http://schemas.microsoft.com/office/drawing/2014/main" val="646654691"/>
                    </a:ext>
                  </a:extLst>
                </a:gridCol>
                <a:gridCol w="3018772">
                  <a:extLst>
                    <a:ext uri="{9D8B030D-6E8A-4147-A177-3AD203B41FA5}">
                      <a16:colId xmlns:a16="http://schemas.microsoft.com/office/drawing/2014/main" val="1105306445"/>
                    </a:ext>
                  </a:extLst>
                </a:gridCol>
                <a:gridCol w="2674481">
                  <a:extLst>
                    <a:ext uri="{9D8B030D-6E8A-4147-A177-3AD203B41FA5}">
                      <a16:colId xmlns:a16="http://schemas.microsoft.com/office/drawing/2014/main" val="354042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solidFill>
                            <a:schemeClr val="tx1"/>
                          </a:solidFill>
                        </a:rPr>
                        <a:t>Серия </a:t>
                      </a:r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(СВ) Столб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Выдвижной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1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(А) Антитеррористический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(М) Механический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противотаранный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8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3*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Диаметр столба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273 </a:t>
                      </a:r>
                      <a:r>
                        <a:rPr lang="ru-RU" sz="1200" dirty="0" smtClean="0"/>
                        <a:t>мм</a:t>
                      </a:r>
                    </a:p>
                    <a:p>
                      <a:r>
                        <a:rPr lang="ru-RU" sz="1200" dirty="0" smtClean="0"/>
                        <a:t>325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5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4**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 столба над дорожным</a:t>
                      </a:r>
                      <a:r>
                        <a:rPr lang="ru-RU" sz="1200" baseline="0" dirty="0" smtClean="0"/>
                        <a:t> полотном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700 </a:t>
                      </a:r>
                      <a:r>
                        <a:rPr lang="ru-RU" sz="1200" dirty="0" smtClean="0"/>
                        <a:t>мм</a:t>
                      </a:r>
                    </a:p>
                    <a:p>
                      <a:r>
                        <a:rPr lang="ru-RU" sz="1200" dirty="0" smtClean="0"/>
                        <a:t>900 </a:t>
                      </a:r>
                      <a:r>
                        <a:rPr lang="ru-RU" sz="120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89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Сила</a:t>
                      </a:r>
                      <a:r>
                        <a:rPr lang="ru-RU" sz="1200" baseline="0" dirty="0" smtClean="0"/>
                        <a:t> сопротивления удару</a:t>
                      </a:r>
                    </a:p>
                    <a:p>
                      <a:r>
                        <a:rPr lang="ru-RU" sz="1200" baseline="0" dirty="0" smtClean="0"/>
                        <a:t>6,8 т на скорости 48 км/ч  или 605 кДж</a:t>
                      </a:r>
                    </a:p>
                    <a:p>
                      <a:r>
                        <a:rPr lang="ru-RU" sz="1200" dirty="0" smtClean="0"/>
                        <a:t>6,8 т на скорости 65 км/ч  или 1110 кДж</a:t>
                      </a:r>
                    </a:p>
                    <a:p>
                      <a:r>
                        <a:rPr lang="ru-RU" sz="1200" dirty="0" smtClean="0"/>
                        <a:t>6,8 т на скорости 80 км/ч  или 1680 кДж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К4</a:t>
                      </a:r>
                    </a:p>
                    <a:p>
                      <a:r>
                        <a:rPr lang="ru-RU" sz="1200" dirty="0" smtClean="0"/>
                        <a:t>К8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К12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7178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27822" y="4385237"/>
            <a:ext cx="66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05005" y="4402213"/>
            <a:ext cx="45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59439" y="4402213"/>
            <a:ext cx="4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386108"/>
            <a:ext cx="52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(4)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61139" y="4402213"/>
            <a:ext cx="5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(5)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79643" y="8506725"/>
            <a:ext cx="493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*Диаметр столба не влияет на останавливающие способности изделия</a:t>
            </a:r>
          </a:p>
          <a:p>
            <a:r>
              <a:rPr lang="ru-RU" sz="1200" dirty="0" smtClean="0"/>
              <a:t>**Высота столба 600мм, 800мм, 1000мм,1200мм по запросу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1139" y="4458681"/>
            <a:ext cx="4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3" y="7847105"/>
            <a:ext cx="6120914" cy="499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1" y="1093693"/>
            <a:ext cx="2109839" cy="24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3" y="4393788"/>
            <a:ext cx="6120914" cy="49991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06583"/>
              </p:ext>
            </p:extLst>
          </p:nvPr>
        </p:nvGraphicFramePr>
        <p:xfrm>
          <a:off x="279643" y="5119971"/>
          <a:ext cx="6124530" cy="313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494">
                  <a:extLst>
                    <a:ext uri="{9D8B030D-6E8A-4147-A177-3AD203B41FA5}">
                      <a16:colId xmlns:a16="http://schemas.microsoft.com/office/drawing/2014/main" val="1714414097"/>
                    </a:ext>
                  </a:extLst>
                </a:gridCol>
                <a:gridCol w="1578279">
                  <a:extLst>
                    <a:ext uri="{9D8B030D-6E8A-4147-A177-3AD203B41FA5}">
                      <a16:colId xmlns:a16="http://schemas.microsoft.com/office/drawing/2014/main" val="1464794229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val="3728008719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413500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273.700.К4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325.9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00.К12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78189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Габаритные размеры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Ш х 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470х970х950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470х970х1550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72263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привода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Гидравлический</a:t>
                      </a:r>
                      <a:r>
                        <a:rPr lang="ru-RU" sz="1200" baseline="0" dirty="0" smtClean="0"/>
                        <a:t> НАСОС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93450"/>
                  </a:ext>
                </a:extLst>
              </a:tr>
              <a:tr h="259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столба </a:t>
                      </a:r>
                      <a:r>
                        <a:rPr lang="ru-RU" sz="1200" baseline="0" dirty="0" smtClean="0"/>
                        <a:t>над дорожным полотном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900 </a:t>
                      </a:r>
                      <a:r>
                        <a:rPr lang="ru-RU" sz="120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888"/>
                  </a:ext>
                </a:extLst>
              </a:tr>
              <a:tr h="2773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 цилиндра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Нержавеющая</a:t>
                      </a:r>
                      <a:r>
                        <a:rPr lang="ru-RU" sz="1200" baseline="0" dirty="0" smtClean="0"/>
                        <a:t> сталь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7374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 подъема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</a:t>
                      </a:r>
                      <a:r>
                        <a:rPr lang="ru-RU" sz="1200" baseline="0" dirty="0" smtClean="0"/>
                        <a:t> 6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smtClean="0"/>
                        <a:t>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От 8 </a:t>
                      </a:r>
                      <a:r>
                        <a:rPr lang="ru-RU" sz="1200" dirty="0" smtClean="0"/>
                        <a:t>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276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защиты 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67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7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Интенсивность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низкая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341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Рабочая температура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 smtClean="0"/>
                        <a:t>-</a:t>
                      </a:r>
                      <a:r>
                        <a:rPr lang="ru-RU" sz="1200" dirty="0" smtClean="0"/>
                        <a:t>45</a:t>
                      </a:r>
                      <a:r>
                        <a:rPr lang="en-GB" sz="1200" dirty="0" smtClean="0"/>
                        <a:t>°C / +55°C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454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600 </a:t>
                      </a:r>
                      <a:r>
                        <a:rPr lang="ru-RU" sz="1200" dirty="0" smtClean="0"/>
                        <a:t>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650 </a:t>
                      </a:r>
                      <a:r>
                        <a:rPr lang="ru-RU" sz="1200" dirty="0" smtClean="0"/>
                        <a:t>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5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Сила</a:t>
                      </a:r>
                      <a:r>
                        <a:rPr lang="ru-RU" sz="1200" baseline="0" dirty="0" smtClean="0"/>
                        <a:t> удара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6,8т скорость 48км/ч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6,8 т скорость 80км/ч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51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48556" y="22299"/>
            <a:ext cx="2665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СВМ 273.700.К4</a:t>
            </a:r>
            <a:endParaRPr lang="ru-RU" sz="2600" dirty="0"/>
          </a:p>
          <a:p>
            <a:r>
              <a:rPr lang="ru-RU" sz="2600" dirty="0" smtClean="0"/>
              <a:t>СВМ 325.900.К12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630" y="983564"/>
            <a:ext cx="36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Мех</a:t>
            </a:r>
            <a:r>
              <a:rPr lang="ru-RU" sz="2000" dirty="0" smtClean="0"/>
              <a:t>анический </a:t>
            </a:r>
            <a:r>
              <a:rPr lang="ru-RU" sz="2000" dirty="0" err="1" smtClean="0"/>
              <a:t>противотаранный</a:t>
            </a:r>
            <a:r>
              <a:rPr lang="ru-RU" sz="2000" dirty="0" smtClean="0"/>
              <a:t>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Гидравлический насос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6899" y="2950998"/>
            <a:ext cx="184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</a:t>
            </a:r>
            <a:r>
              <a:rPr lang="ru-RU" dirty="0" smtClean="0"/>
              <a:t>мм, 325 мм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899" y="3365794"/>
            <a:ext cx="420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Диаметр столба не влияет на останавливающие возможности </a:t>
            </a:r>
            <a:r>
              <a:rPr lang="ru-RU" dirty="0" err="1" smtClean="0"/>
              <a:t>болларда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1" y="1093693"/>
            <a:ext cx="2109839" cy="24228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43" y="8491488"/>
            <a:ext cx="6120914" cy="4999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339" y="9084455"/>
            <a:ext cx="536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 требуется наличия электричества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801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8745" y="22299"/>
            <a:ext cx="2530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СВА 273.700.Н30</a:t>
            </a:r>
            <a:endParaRPr lang="ru-RU" sz="2600" dirty="0"/>
          </a:p>
          <a:p>
            <a:r>
              <a:rPr lang="ru-RU" sz="2600" dirty="0" smtClean="0"/>
              <a:t>СВА 325.900.Н50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185403" y="894177"/>
            <a:ext cx="4065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Автоматический </a:t>
            </a:r>
            <a:r>
              <a:rPr lang="ru-RU" dirty="0" err="1" smtClean="0"/>
              <a:t>противотаранный</a:t>
            </a:r>
            <a:r>
              <a:rPr lang="ru-RU" dirty="0" smtClean="0"/>
              <a:t> </a:t>
            </a:r>
            <a:r>
              <a:rPr lang="ru-RU" dirty="0" err="1" smtClean="0"/>
              <a:t>боллард</a:t>
            </a:r>
            <a:r>
              <a:rPr lang="ru-RU" dirty="0" smtClean="0"/>
              <a:t> со специальными характеристиками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Гидравлический </a:t>
            </a:r>
            <a:r>
              <a:rPr lang="ru-RU" dirty="0" err="1" smtClean="0"/>
              <a:t>актуатор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</a:t>
            </a:r>
            <a:r>
              <a:rPr lang="ru-RU" dirty="0" smtClean="0"/>
              <a:t>мм, 325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43630" y="3851266"/>
            <a:ext cx="570306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5005" y="3841031"/>
            <a:ext cx="452867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48941" y="3841030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5040" y="3841029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7</a:t>
            </a:r>
            <a:r>
              <a:rPr lang="ru-RU" b="1" dirty="0" smtClean="0">
                <a:solidFill>
                  <a:schemeClr val="tx1"/>
                </a:solidFill>
              </a:rPr>
              <a:t>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1138" y="3841028"/>
            <a:ext cx="636121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7217" y="3359543"/>
            <a:ext cx="301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Порядок выбора </a:t>
            </a:r>
            <a:r>
              <a:rPr lang="ru-RU" dirty="0" err="1" smtClean="0"/>
              <a:t>боллард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78414"/>
              </p:ext>
            </p:extLst>
          </p:nvPr>
        </p:nvGraphicFramePr>
        <p:xfrm>
          <a:off x="375607" y="5019365"/>
          <a:ext cx="610678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423">
                  <a:extLst>
                    <a:ext uri="{9D8B030D-6E8A-4147-A177-3AD203B41FA5}">
                      <a16:colId xmlns:a16="http://schemas.microsoft.com/office/drawing/2014/main" val="646654691"/>
                    </a:ext>
                  </a:extLst>
                </a:gridCol>
                <a:gridCol w="2855934">
                  <a:extLst>
                    <a:ext uri="{9D8B030D-6E8A-4147-A177-3AD203B41FA5}">
                      <a16:colId xmlns:a16="http://schemas.microsoft.com/office/drawing/2014/main" val="1105306445"/>
                    </a:ext>
                  </a:extLst>
                </a:gridCol>
                <a:gridCol w="2649429">
                  <a:extLst>
                    <a:ext uri="{9D8B030D-6E8A-4147-A177-3AD203B41FA5}">
                      <a16:colId xmlns:a16="http://schemas.microsoft.com/office/drawing/2014/main" val="354042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solidFill>
                            <a:schemeClr val="tx1"/>
                          </a:solidFill>
                        </a:rPr>
                        <a:t>Серия </a:t>
                      </a:r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(СВ) Столб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Выдвижной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1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(А) Антитеррористический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(М) Механический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противотаранный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8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3*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Диаметр столба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273 </a:t>
                      </a:r>
                      <a:r>
                        <a:rPr lang="ru-RU" sz="1200" dirty="0" smtClean="0"/>
                        <a:t>мм</a:t>
                      </a:r>
                    </a:p>
                    <a:p>
                      <a:r>
                        <a:rPr lang="ru-RU" sz="1200" dirty="0" smtClean="0"/>
                        <a:t>325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5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4**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 столба над дорожным</a:t>
                      </a:r>
                      <a:r>
                        <a:rPr lang="ru-RU" sz="1200" baseline="0" dirty="0" smtClean="0"/>
                        <a:t> полотном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700 </a:t>
                      </a:r>
                      <a:r>
                        <a:rPr lang="ru-RU" sz="1200" dirty="0" smtClean="0"/>
                        <a:t>мм</a:t>
                      </a:r>
                    </a:p>
                    <a:p>
                      <a:r>
                        <a:rPr lang="ru-RU" sz="1200" dirty="0" smtClean="0"/>
                        <a:t>900 </a:t>
                      </a:r>
                      <a:r>
                        <a:rPr lang="ru-RU" sz="120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89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5***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Сила</a:t>
                      </a:r>
                      <a:r>
                        <a:rPr lang="ru-RU" sz="1200" baseline="0" dirty="0" smtClean="0"/>
                        <a:t> сопротивления удару</a:t>
                      </a:r>
                    </a:p>
                    <a:p>
                      <a:r>
                        <a:rPr lang="ru-RU" sz="1200" baseline="0" dirty="0" smtClean="0"/>
                        <a:t>20 т на скорости 60 км/ч </a:t>
                      </a:r>
                    </a:p>
                    <a:p>
                      <a:r>
                        <a:rPr lang="ru-RU" sz="1200" dirty="0" smtClean="0"/>
                        <a:t>20 т на скорости 70 км/ч  </a:t>
                      </a:r>
                    </a:p>
                    <a:p>
                      <a:r>
                        <a:rPr lang="ru-RU" sz="1200" dirty="0" smtClean="0"/>
                        <a:t>20 т на скорости 85 км/ч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Н30</a:t>
                      </a:r>
                    </a:p>
                    <a:p>
                      <a:r>
                        <a:rPr lang="ru-RU" sz="1200" dirty="0" smtClean="0"/>
                        <a:t>Н40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Н50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7178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27822" y="4385237"/>
            <a:ext cx="66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05005" y="4402213"/>
            <a:ext cx="45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59439" y="4402213"/>
            <a:ext cx="4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386108"/>
            <a:ext cx="52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(4)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61139" y="4402213"/>
            <a:ext cx="5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(5)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79643" y="8506725"/>
            <a:ext cx="493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*Диаметр столба не влияет на останавливающие способности изделия</a:t>
            </a:r>
          </a:p>
          <a:p>
            <a:r>
              <a:rPr lang="ru-RU" sz="1200" dirty="0" smtClean="0"/>
              <a:t>**Высота столба  800мм, 1000мм,1200мм по запросу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1139" y="4458681"/>
            <a:ext cx="4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3" y="7847105"/>
            <a:ext cx="6120914" cy="499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014" y="1145001"/>
            <a:ext cx="1785258" cy="2878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643" y="8875255"/>
            <a:ext cx="627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***</a:t>
            </a:r>
            <a:r>
              <a:rPr lang="ru-RU" sz="1600" dirty="0" smtClean="0">
                <a:solidFill>
                  <a:srgbClr val="FF0000"/>
                </a:solidFill>
              </a:rPr>
              <a:t>Сила сопротивления удару расчитана на связку из 2–х столбов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3" y="4393788"/>
            <a:ext cx="6120914" cy="49991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8210"/>
              </p:ext>
            </p:extLst>
          </p:nvPr>
        </p:nvGraphicFramePr>
        <p:xfrm>
          <a:off x="276027" y="5052619"/>
          <a:ext cx="6124530" cy="398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494">
                  <a:extLst>
                    <a:ext uri="{9D8B030D-6E8A-4147-A177-3AD203B41FA5}">
                      <a16:colId xmlns:a16="http://schemas.microsoft.com/office/drawing/2014/main" val="1714414097"/>
                    </a:ext>
                  </a:extLst>
                </a:gridCol>
                <a:gridCol w="1578279">
                  <a:extLst>
                    <a:ext uri="{9D8B030D-6E8A-4147-A177-3AD203B41FA5}">
                      <a16:colId xmlns:a16="http://schemas.microsoft.com/office/drawing/2014/main" val="1464794229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val="3728008719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413500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273.700.Н30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325.9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00.Н50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78189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Габаритные размеры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Диаметр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Высота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470х1550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570х1850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72263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привода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Гидравлический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актуатор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93450"/>
                  </a:ext>
                </a:extLst>
              </a:tr>
              <a:tr h="259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столба </a:t>
                      </a:r>
                      <a:r>
                        <a:rPr lang="ru-RU" sz="1200" baseline="0" dirty="0" smtClean="0"/>
                        <a:t>над дорожным полотном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900 </a:t>
                      </a:r>
                      <a:r>
                        <a:rPr lang="ru-RU" sz="120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888"/>
                  </a:ext>
                </a:extLst>
              </a:tr>
              <a:tr h="2773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 цилиндра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Нержавеющая</a:t>
                      </a:r>
                      <a:r>
                        <a:rPr lang="ru-RU" sz="1200" baseline="0" dirty="0" smtClean="0"/>
                        <a:t> сталь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7374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 подъема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</a:t>
                      </a:r>
                      <a:r>
                        <a:rPr lang="ru-RU" sz="1200" dirty="0" smtClean="0"/>
                        <a:t>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8 </a:t>
                      </a:r>
                      <a:r>
                        <a:rPr lang="ru-RU" sz="1200" dirty="0" smtClean="0"/>
                        <a:t>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276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защиты гидростанции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67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75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Напряжение питания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380В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47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Потребляемая мощность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2.2 кВт</a:t>
                      </a:r>
                      <a:r>
                        <a:rPr lang="ru-RU" sz="1200" baseline="0" dirty="0" smtClean="0"/>
                        <a:t> без обогрева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96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Интенсивность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высокая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34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циклов 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3 000 000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7106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Рабочая температура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 smtClean="0"/>
                        <a:t>-</a:t>
                      </a:r>
                      <a:r>
                        <a:rPr lang="ru-RU" sz="1200" dirty="0" smtClean="0"/>
                        <a:t>45</a:t>
                      </a:r>
                      <a:r>
                        <a:rPr lang="en-GB" sz="1200" dirty="0" smtClean="0"/>
                        <a:t>°C / +55°C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454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1200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5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Сила</a:t>
                      </a:r>
                      <a:r>
                        <a:rPr lang="ru-RU" sz="1200" baseline="0" dirty="0" smtClean="0"/>
                        <a:t> удара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20т скорость 60км/ч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20 т скорость 85км/ч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51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1167" y="22299"/>
            <a:ext cx="2542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СВА 273.700.Н30</a:t>
            </a:r>
            <a:endParaRPr lang="ru-RU" sz="2600" dirty="0"/>
          </a:p>
          <a:p>
            <a:r>
              <a:rPr lang="ru-RU" sz="2600" dirty="0" smtClean="0"/>
              <a:t>СВА 325.900.Н50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520" y="985656"/>
            <a:ext cx="363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dirty="0" smtClean="0"/>
              <a:t>втоматический </a:t>
            </a:r>
            <a:r>
              <a:rPr lang="ru-RU" dirty="0" err="1" smtClean="0"/>
              <a:t>противотаранный</a:t>
            </a:r>
            <a:r>
              <a:rPr lang="ru-RU" dirty="0" smtClean="0"/>
              <a:t> </a:t>
            </a:r>
            <a:r>
              <a:rPr lang="ru-RU" dirty="0" err="1" smtClean="0"/>
              <a:t>боллард</a:t>
            </a:r>
            <a:r>
              <a:rPr lang="ru-RU" dirty="0" smtClean="0"/>
              <a:t> со специальными характеристиками 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Гидравлический </a:t>
            </a:r>
            <a:r>
              <a:rPr lang="ru-RU" dirty="0" err="1" smtClean="0"/>
              <a:t>актуатор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6899" y="2950998"/>
            <a:ext cx="184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</a:t>
            </a:r>
            <a:r>
              <a:rPr lang="ru-RU" dirty="0" smtClean="0"/>
              <a:t>мм, 325 мм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899" y="3365794"/>
            <a:ext cx="420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Диаметр столба не влияет на останавливающие возможности </a:t>
            </a:r>
            <a:r>
              <a:rPr lang="ru-RU" dirty="0" err="1" smtClean="0"/>
              <a:t>болларда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081" y="1049688"/>
            <a:ext cx="1785258" cy="28782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1800" y="9225240"/>
            <a:ext cx="627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solidFill>
                  <a:srgbClr val="FF0000"/>
                </a:solidFill>
              </a:rPr>
              <a:t>Сила </a:t>
            </a:r>
            <a:r>
              <a:rPr lang="ru-RU" sz="1600" dirty="0" smtClean="0">
                <a:solidFill>
                  <a:srgbClr val="FF0000"/>
                </a:solidFill>
              </a:rPr>
              <a:t>сопротивления удару расчитана на связку из 2–х столбов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1139" y="22299"/>
            <a:ext cx="26778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СВМ 273.700.Н30</a:t>
            </a:r>
            <a:endParaRPr lang="ru-RU" sz="2600" dirty="0"/>
          </a:p>
          <a:p>
            <a:r>
              <a:rPr lang="ru-RU" sz="2600" dirty="0" smtClean="0"/>
              <a:t>СВМ 325.900.Н50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240774" y="969178"/>
            <a:ext cx="363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Механический</a:t>
            </a:r>
            <a:r>
              <a:rPr lang="ru-RU" dirty="0" smtClean="0"/>
              <a:t> </a:t>
            </a:r>
            <a:r>
              <a:rPr lang="ru-RU" dirty="0" err="1" smtClean="0"/>
              <a:t>противотаранный</a:t>
            </a:r>
            <a:r>
              <a:rPr lang="ru-RU" dirty="0" smtClean="0"/>
              <a:t> </a:t>
            </a:r>
            <a:r>
              <a:rPr lang="ru-RU" dirty="0" err="1" smtClean="0"/>
              <a:t>боллард</a:t>
            </a:r>
            <a:r>
              <a:rPr lang="ru-RU" dirty="0" smtClean="0"/>
              <a:t> со специальными характеристиками 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Гидравлический насос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</a:t>
            </a:r>
            <a:r>
              <a:rPr lang="ru-RU" dirty="0" smtClean="0"/>
              <a:t>мм, 325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43630" y="3851266"/>
            <a:ext cx="570306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5005" y="3841031"/>
            <a:ext cx="452867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48941" y="3841030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5040" y="3841029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7</a:t>
            </a:r>
            <a:r>
              <a:rPr lang="ru-RU" b="1" dirty="0" smtClean="0">
                <a:solidFill>
                  <a:schemeClr val="tx1"/>
                </a:solidFill>
              </a:rPr>
              <a:t>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1138" y="3841028"/>
            <a:ext cx="636121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7217" y="3359543"/>
            <a:ext cx="301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Порядок выбора </a:t>
            </a:r>
            <a:r>
              <a:rPr lang="ru-RU" dirty="0" err="1" smtClean="0"/>
              <a:t>боллард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37875"/>
              </p:ext>
            </p:extLst>
          </p:nvPr>
        </p:nvGraphicFramePr>
        <p:xfrm>
          <a:off x="375607" y="5019365"/>
          <a:ext cx="610678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33">
                  <a:extLst>
                    <a:ext uri="{9D8B030D-6E8A-4147-A177-3AD203B41FA5}">
                      <a16:colId xmlns:a16="http://schemas.microsoft.com/office/drawing/2014/main" val="646654691"/>
                    </a:ext>
                  </a:extLst>
                </a:gridCol>
                <a:gridCol w="3018772">
                  <a:extLst>
                    <a:ext uri="{9D8B030D-6E8A-4147-A177-3AD203B41FA5}">
                      <a16:colId xmlns:a16="http://schemas.microsoft.com/office/drawing/2014/main" val="1105306445"/>
                    </a:ext>
                  </a:extLst>
                </a:gridCol>
                <a:gridCol w="2674481">
                  <a:extLst>
                    <a:ext uri="{9D8B030D-6E8A-4147-A177-3AD203B41FA5}">
                      <a16:colId xmlns:a16="http://schemas.microsoft.com/office/drawing/2014/main" val="354042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solidFill>
                            <a:schemeClr val="tx1"/>
                          </a:solidFill>
                        </a:rPr>
                        <a:t>Серия </a:t>
                      </a:r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(СВ) Столб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Выдвижной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1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(А) Антитеррористический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(М) Механический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противотаранный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8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3*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Диаметр столба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273 </a:t>
                      </a:r>
                      <a:r>
                        <a:rPr lang="ru-RU" sz="1200" dirty="0" smtClean="0"/>
                        <a:t>мм</a:t>
                      </a:r>
                    </a:p>
                    <a:p>
                      <a:r>
                        <a:rPr lang="ru-RU" sz="1200" dirty="0" smtClean="0"/>
                        <a:t>325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5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4**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 столба над дорожным</a:t>
                      </a:r>
                      <a:r>
                        <a:rPr lang="ru-RU" sz="1200" baseline="0" dirty="0" smtClean="0"/>
                        <a:t> полотном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700 </a:t>
                      </a:r>
                      <a:r>
                        <a:rPr lang="ru-RU" sz="1200" dirty="0" smtClean="0"/>
                        <a:t>мм</a:t>
                      </a:r>
                    </a:p>
                    <a:p>
                      <a:r>
                        <a:rPr lang="ru-RU" sz="1200" dirty="0" smtClean="0"/>
                        <a:t>900 </a:t>
                      </a:r>
                      <a:r>
                        <a:rPr lang="ru-RU" sz="120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89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Сила</a:t>
                      </a:r>
                      <a:r>
                        <a:rPr lang="ru-RU" sz="1200" baseline="0" dirty="0" smtClean="0"/>
                        <a:t> сопротивления удару</a:t>
                      </a:r>
                    </a:p>
                    <a:p>
                      <a:r>
                        <a:rPr lang="ru-RU" sz="1200" baseline="0" dirty="0" smtClean="0"/>
                        <a:t>620 т на скорости 60 км/ч </a:t>
                      </a:r>
                    </a:p>
                    <a:p>
                      <a:r>
                        <a:rPr lang="ru-RU" sz="1200" dirty="0" smtClean="0"/>
                        <a:t>6,8 т на скорости 70 км/ч  </a:t>
                      </a:r>
                    </a:p>
                    <a:p>
                      <a:r>
                        <a:rPr lang="ru-RU" sz="1200" dirty="0" smtClean="0"/>
                        <a:t>6,8 т на скорости 85 км/ч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Н30</a:t>
                      </a:r>
                    </a:p>
                    <a:p>
                      <a:r>
                        <a:rPr lang="ru-RU" sz="1200" dirty="0" smtClean="0"/>
                        <a:t>Н40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Н50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7178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27822" y="4385237"/>
            <a:ext cx="66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05005" y="4402213"/>
            <a:ext cx="45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59439" y="4402213"/>
            <a:ext cx="4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386108"/>
            <a:ext cx="52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(4)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61139" y="4402213"/>
            <a:ext cx="5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(5)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79643" y="8506725"/>
            <a:ext cx="493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*Диаметр столба не влияет на останавливающие способности изделия</a:t>
            </a:r>
          </a:p>
          <a:p>
            <a:r>
              <a:rPr lang="ru-RU" sz="1200" dirty="0" smtClean="0"/>
              <a:t>**Высота столба 800мм, 1000мм,1200мм по запросу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1139" y="4458681"/>
            <a:ext cx="4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3" y="7847105"/>
            <a:ext cx="6120914" cy="499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1" y="1093693"/>
            <a:ext cx="2109839" cy="24228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96" y="9067373"/>
            <a:ext cx="6309907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3" y="4393788"/>
            <a:ext cx="6120914" cy="49991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76049"/>
              </p:ext>
            </p:extLst>
          </p:nvPr>
        </p:nvGraphicFramePr>
        <p:xfrm>
          <a:off x="279643" y="5119971"/>
          <a:ext cx="6124530" cy="313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494">
                  <a:extLst>
                    <a:ext uri="{9D8B030D-6E8A-4147-A177-3AD203B41FA5}">
                      <a16:colId xmlns:a16="http://schemas.microsoft.com/office/drawing/2014/main" val="1714414097"/>
                    </a:ext>
                  </a:extLst>
                </a:gridCol>
                <a:gridCol w="1578279">
                  <a:extLst>
                    <a:ext uri="{9D8B030D-6E8A-4147-A177-3AD203B41FA5}">
                      <a16:colId xmlns:a16="http://schemas.microsoft.com/office/drawing/2014/main" val="1464794229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val="3728008719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413500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273.700.Н30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325.9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00.КН50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78189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Габаритные размеры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Ш х 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470х970х1250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470х970х1550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72263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привода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Гидравлический</a:t>
                      </a:r>
                      <a:r>
                        <a:rPr lang="ru-RU" sz="1200" baseline="0" dirty="0" smtClean="0"/>
                        <a:t> НАСОС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93450"/>
                  </a:ext>
                </a:extLst>
              </a:tr>
              <a:tr h="259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столба </a:t>
                      </a:r>
                      <a:r>
                        <a:rPr lang="ru-RU" sz="1200" baseline="0" dirty="0" smtClean="0"/>
                        <a:t>над дорожным полотном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900 </a:t>
                      </a:r>
                      <a:r>
                        <a:rPr lang="ru-RU" sz="1200" dirty="0" smtClean="0"/>
                        <a:t>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888"/>
                  </a:ext>
                </a:extLst>
              </a:tr>
              <a:tr h="2773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 цилиндра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Нержавеющая</a:t>
                      </a:r>
                      <a:r>
                        <a:rPr lang="ru-RU" sz="1200" baseline="0" dirty="0" smtClean="0"/>
                        <a:t> сталь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7374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 подъема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</a:t>
                      </a:r>
                      <a:r>
                        <a:rPr lang="ru-RU" sz="1200" baseline="0" dirty="0" smtClean="0"/>
                        <a:t> 6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smtClean="0"/>
                        <a:t>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От 8 </a:t>
                      </a:r>
                      <a:r>
                        <a:rPr lang="ru-RU" sz="1200" dirty="0" smtClean="0"/>
                        <a:t>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276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защиты 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67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7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Интенсивность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низкая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341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Рабочая температура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 smtClean="0"/>
                        <a:t>-</a:t>
                      </a:r>
                      <a:r>
                        <a:rPr lang="ru-RU" sz="1200" dirty="0" smtClean="0"/>
                        <a:t>45</a:t>
                      </a:r>
                      <a:r>
                        <a:rPr lang="en-GB" sz="1200" dirty="0" smtClean="0"/>
                        <a:t>°C / +55°C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454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5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Сила</a:t>
                      </a:r>
                      <a:r>
                        <a:rPr lang="ru-RU" sz="1200" baseline="0" dirty="0" smtClean="0"/>
                        <a:t> удара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20т скорость 60км/ч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20 т скорость 85км/ч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51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48556" y="22299"/>
            <a:ext cx="2665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СВМ 273.700.Н30</a:t>
            </a:r>
            <a:endParaRPr lang="ru-RU" sz="2600" dirty="0"/>
          </a:p>
          <a:p>
            <a:r>
              <a:rPr lang="ru-RU" sz="2600" dirty="0" smtClean="0"/>
              <a:t>СВМ 325.900.Н50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265" y="1020749"/>
            <a:ext cx="363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Механический </a:t>
            </a:r>
            <a:r>
              <a:rPr lang="ru-RU" dirty="0" err="1" smtClean="0"/>
              <a:t>противотаранный</a:t>
            </a:r>
            <a:r>
              <a:rPr lang="ru-RU" dirty="0" smtClean="0"/>
              <a:t> </a:t>
            </a:r>
            <a:r>
              <a:rPr lang="ru-RU" dirty="0" err="1" smtClean="0"/>
              <a:t>боллард</a:t>
            </a:r>
            <a:r>
              <a:rPr lang="ru-RU" dirty="0" smtClean="0"/>
              <a:t> со специальными характеристиками 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Гидравлический насос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6899" y="2950998"/>
            <a:ext cx="184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</a:t>
            </a:r>
            <a:r>
              <a:rPr lang="ru-RU" dirty="0" smtClean="0"/>
              <a:t>мм, 325 мм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899" y="3365794"/>
            <a:ext cx="420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Диаметр столба не влияет на останавливающие возможности </a:t>
            </a:r>
            <a:r>
              <a:rPr lang="ru-RU" dirty="0" err="1" smtClean="0"/>
              <a:t>болларда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1" y="1093693"/>
            <a:ext cx="2109839" cy="24228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43" y="8491488"/>
            <a:ext cx="6120914" cy="4999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339" y="9084455"/>
            <a:ext cx="536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 требуется наличия электричества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966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4233" y="66152"/>
            <a:ext cx="17943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СТОИК 500</a:t>
            </a:r>
          </a:p>
          <a:p>
            <a:r>
              <a:rPr lang="ru-RU" sz="2600" dirty="0"/>
              <a:t>СТОИК 700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3630" y="983564"/>
            <a:ext cx="329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Автоматический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электрогидравлическим приводом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34" y="1145685"/>
            <a:ext cx="2198552" cy="3347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Электрогидравлический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219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21331" y="3740323"/>
            <a:ext cx="4824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• Простота транспортировки и установки благодаря уменьшенной массе</a:t>
            </a:r>
          </a:p>
          <a:p>
            <a:r>
              <a:rPr lang="ru-RU" sz="1200" dirty="0"/>
              <a:t>• Простая конструкция и возможность конфигурирования с применением аксессуаров</a:t>
            </a:r>
          </a:p>
          <a:p>
            <a:r>
              <a:rPr lang="ru-RU" sz="1200" dirty="0"/>
              <a:t>• Простое обслуживание (силами одного специалиста)</a:t>
            </a:r>
          </a:p>
          <a:p>
            <a:r>
              <a:rPr lang="ru-RU" sz="1200" dirty="0"/>
              <a:t>• Конструкция не требует фундаментного короба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1800" y="5105400"/>
            <a:ext cx="6106786" cy="393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Технические характеристики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93754"/>
              </p:ext>
            </p:extLst>
          </p:nvPr>
        </p:nvGraphicFramePr>
        <p:xfrm>
          <a:off x="431800" y="5645895"/>
          <a:ext cx="6106786" cy="3973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val="171441409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64794229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3505848537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413500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СТОИК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500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СТОИК 700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78189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Габаритные размеры                  Диаметр 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Высота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470х1150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470х1350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72263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привода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Электрогидравлический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93450"/>
                  </a:ext>
                </a:extLst>
              </a:tr>
              <a:tr h="259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r>
                        <a:rPr lang="ru-RU" sz="1200" baseline="0" dirty="0" smtClean="0"/>
                        <a:t> цилиндра над дорожным полотном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</a:t>
                      </a:r>
                      <a:r>
                        <a:rPr lang="ru-RU" sz="1200" baseline="0" dirty="0" smtClean="0"/>
                        <a:t>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700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888"/>
                  </a:ext>
                </a:extLst>
              </a:tr>
              <a:tr h="2773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 цилиндра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Нержавеющая</a:t>
                      </a:r>
                      <a:r>
                        <a:rPr lang="ru-RU" sz="1200" baseline="0" dirty="0" smtClean="0"/>
                        <a:t> сталь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7374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 подъема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7 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2764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Устройство аварийного опускания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Да (опция)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0302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Напряжение питания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220 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42111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Макс. мощность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650 Вт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5806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защиты гидростанции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67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7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Интенсивность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средняя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341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Рабочая температура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 smtClean="0"/>
                        <a:t>-40°C / +55°C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454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512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Толщина стенки                                                                          не менее 4 мм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5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0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4233" y="66152"/>
            <a:ext cx="17943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СТОИК 500</a:t>
            </a:r>
          </a:p>
          <a:p>
            <a:r>
              <a:rPr lang="ru-RU" sz="2600" dirty="0"/>
              <a:t>СТОИК 700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0774" y="919430"/>
            <a:ext cx="329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Автоматический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электрогидравлическим приводом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34" y="1145685"/>
            <a:ext cx="2198552" cy="3347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Электрогидравлический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219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31800" y="4427754"/>
            <a:ext cx="6106786" cy="393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Примечания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97" y="5114469"/>
            <a:ext cx="6075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Управление до </a:t>
            </a:r>
            <a:r>
              <a:rPr lang="ru-RU" sz="1200" dirty="0" smtClean="0"/>
              <a:t>8 </a:t>
            </a:r>
            <a:r>
              <a:rPr lang="ru-RU" sz="1200" dirty="0" err="1" smtClean="0"/>
              <a:t>боллард</a:t>
            </a:r>
            <a:r>
              <a:rPr lang="ru-RU" sz="1200" dirty="0" smtClean="0"/>
              <a:t>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Подсветка выбор цвета (белый, </a:t>
            </a:r>
            <a:r>
              <a:rPr lang="ru-RU" sz="1200" dirty="0"/>
              <a:t>к</a:t>
            </a:r>
            <a:r>
              <a:rPr lang="ru-RU" sz="1200" dirty="0" smtClean="0"/>
              <a:t>расный, фиолетовый)(опция)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Светоотражающая лента (опция желтая, красная)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Блок управления с возможностью управления одновременно от кнопки, брелока, телефона и приложения на смартфоне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Система подогрева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Звуковой </a:t>
            </a:r>
            <a:r>
              <a:rPr lang="ru-RU" sz="1200" dirty="0" err="1" smtClean="0"/>
              <a:t>оповещатель</a:t>
            </a:r>
            <a:r>
              <a:rPr lang="ru-RU" sz="1200" dirty="0" smtClean="0"/>
              <a:t>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Покупателю предоставляется гарантия работоспособности </a:t>
            </a:r>
            <a:r>
              <a:rPr lang="ru-RU" sz="1200" dirty="0" err="1"/>
              <a:t>болларда</a:t>
            </a:r>
            <a:r>
              <a:rPr lang="ru-RU" sz="1200" dirty="0"/>
              <a:t> на срок до года с момента приобретения. Дилерам предоставляется право изменить срок гарантии</a:t>
            </a:r>
          </a:p>
        </p:txBody>
      </p:sp>
    </p:spTree>
    <p:extLst>
      <p:ext uri="{BB962C8B-B14F-4D97-AF65-F5344CB8AC3E}">
        <p14:creationId xmlns:p14="http://schemas.microsoft.com/office/powerpoint/2010/main" val="537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9417" y="66152"/>
            <a:ext cx="20569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СТОИК </a:t>
            </a:r>
            <a:r>
              <a:rPr lang="ru-RU" sz="2600" dirty="0" smtClean="0"/>
              <a:t>500 П</a:t>
            </a:r>
            <a:endParaRPr lang="ru-RU" sz="2600" dirty="0"/>
          </a:p>
          <a:p>
            <a:r>
              <a:rPr lang="ru-RU" sz="2600" dirty="0"/>
              <a:t>СТОИК </a:t>
            </a:r>
            <a:r>
              <a:rPr lang="ru-RU" sz="2600" dirty="0" smtClean="0"/>
              <a:t>700 П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042288" y="1071719"/>
            <a:ext cx="549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Полувтоматический</a:t>
            </a:r>
            <a:r>
              <a:rPr lang="ru-RU" sz="2000" dirty="0" smtClean="0"/>
              <a:t>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Газ-лифт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219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21331" y="3740323"/>
            <a:ext cx="4824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• Простота транспортировки и установки благодаря уменьшенной массе</a:t>
            </a:r>
          </a:p>
          <a:p>
            <a:r>
              <a:rPr lang="ru-RU" sz="1200" dirty="0"/>
              <a:t>• Простая конструкция и возможность конфигурирования с применением аксессуаров</a:t>
            </a:r>
          </a:p>
          <a:p>
            <a:r>
              <a:rPr lang="ru-RU" sz="1200" dirty="0"/>
              <a:t>• Простое обслуживание (силами одного специалиста)</a:t>
            </a:r>
          </a:p>
          <a:p>
            <a:r>
              <a:rPr lang="ru-RU" sz="1200" dirty="0"/>
              <a:t>• Конструкция не требует фундаментного короба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1800" y="5105400"/>
            <a:ext cx="6106786" cy="393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Технические характеристики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02221"/>
              </p:ext>
            </p:extLst>
          </p:nvPr>
        </p:nvGraphicFramePr>
        <p:xfrm>
          <a:off x="431800" y="5645895"/>
          <a:ext cx="6106786" cy="313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val="171441409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64794229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3505848537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413500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СТОИК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500 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СТОИК 700 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78189"/>
                  </a:ext>
                </a:extLst>
              </a:tr>
              <a:tr h="2462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Габаритные размеры                 Диаметр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Высота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470х650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470х850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5711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привода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Газовая</a:t>
                      </a:r>
                      <a:r>
                        <a:rPr lang="ru-RU" sz="1200" baseline="0" dirty="0" smtClean="0"/>
                        <a:t> пружина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93450"/>
                  </a:ext>
                </a:extLst>
              </a:tr>
              <a:tr h="259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r>
                        <a:rPr lang="ru-RU" sz="1200" baseline="0" dirty="0" smtClean="0"/>
                        <a:t> цилиндра над дорожным полотном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</a:t>
                      </a:r>
                      <a:r>
                        <a:rPr lang="ru-RU" sz="1200" baseline="0" dirty="0" smtClean="0"/>
                        <a:t>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700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888"/>
                  </a:ext>
                </a:extLst>
              </a:tr>
              <a:tr h="2773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 цилиндра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Нержавеющая</a:t>
                      </a:r>
                      <a:r>
                        <a:rPr lang="ru-RU" sz="1200" baseline="0" dirty="0" smtClean="0"/>
                        <a:t> сталь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7374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 подъема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 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12 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276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защиты 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67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7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Интенсивность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низкая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341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Рабочая температура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 smtClean="0"/>
                        <a:t>-</a:t>
                      </a:r>
                      <a:r>
                        <a:rPr lang="ru-RU" sz="1200" dirty="0" smtClean="0"/>
                        <a:t>15</a:t>
                      </a:r>
                      <a:r>
                        <a:rPr lang="en-GB" sz="1200" dirty="0" smtClean="0"/>
                        <a:t>°C / +55°C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454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512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Толщина стенки                                                                          не менее 4 мм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516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16" y="1273330"/>
            <a:ext cx="1806437" cy="33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9265" y="66152"/>
            <a:ext cx="20793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СТОИК </a:t>
            </a:r>
            <a:r>
              <a:rPr lang="ru-RU" sz="2600" dirty="0" smtClean="0"/>
              <a:t>500 П</a:t>
            </a:r>
            <a:endParaRPr lang="ru-RU" sz="2600" dirty="0"/>
          </a:p>
          <a:p>
            <a:r>
              <a:rPr lang="ru-RU" sz="2600" dirty="0"/>
              <a:t>СТОИК </a:t>
            </a:r>
            <a:r>
              <a:rPr lang="ru-RU" sz="2600" dirty="0" smtClean="0"/>
              <a:t>700 П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191050" y="1019324"/>
            <a:ext cx="549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Полувтоматический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боллард</a:t>
            </a:r>
            <a:r>
              <a:rPr lang="ru-RU" sz="2000" dirty="0" smtClean="0"/>
              <a:t> </a:t>
            </a:r>
          </a:p>
          <a:p>
            <a:r>
              <a:rPr lang="ru-RU" sz="1200" dirty="0" smtClean="0"/>
              <a:t>с приводом газ-лифт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Пневматическая пружина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219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31800" y="4427754"/>
            <a:ext cx="6106786" cy="393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Примечания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97" y="5114469"/>
            <a:ext cx="6075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Не требуется электричество для работы изделия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Подсветка выбор цвета (белый, </a:t>
            </a:r>
            <a:r>
              <a:rPr lang="ru-RU" sz="1200" dirty="0"/>
              <a:t>к</a:t>
            </a:r>
            <a:r>
              <a:rPr lang="ru-RU" sz="1200" dirty="0" smtClean="0"/>
              <a:t>расный, фиолетовый)(опция)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Светоотражающая лента (опция желтая, красная</a:t>
            </a:r>
            <a:r>
              <a:rPr lang="ru-RU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Система подогрева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Покупателю предоставляется гарантия работоспособности </a:t>
            </a:r>
            <a:r>
              <a:rPr lang="ru-RU" sz="1200" dirty="0" err="1"/>
              <a:t>болларда</a:t>
            </a:r>
            <a:r>
              <a:rPr lang="ru-RU" sz="1200" dirty="0"/>
              <a:t> на срок до года с момента приобретения. Дилерам предоставляется право изменить срок гарантии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233" y="1071719"/>
            <a:ext cx="1804572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9417" y="66152"/>
            <a:ext cx="20569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СТОИК </a:t>
            </a:r>
            <a:r>
              <a:rPr lang="ru-RU" sz="2600" dirty="0" smtClean="0"/>
              <a:t>500 С</a:t>
            </a:r>
            <a:endParaRPr lang="ru-RU" sz="2600" dirty="0"/>
          </a:p>
          <a:p>
            <a:r>
              <a:rPr lang="ru-RU" sz="2600" dirty="0"/>
              <a:t>СТОИК </a:t>
            </a:r>
            <a:r>
              <a:rPr lang="ru-RU" sz="2600" dirty="0" smtClean="0"/>
              <a:t>700 С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696000" y="958704"/>
            <a:ext cx="229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Съемный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1731234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51251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196588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Съемный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8542" y="2789516"/>
            <a:ext cx="1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219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50241" y="2530210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8639" y="1758434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3712" y="3487226"/>
            <a:ext cx="4824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• Простота транспортировки и установки благодаря уменьшенной массе</a:t>
            </a:r>
          </a:p>
          <a:p>
            <a:r>
              <a:rPr lang="ru-RU" sz="1200" dirty="0"/>
              <a:t>• Простая конструкция и возможность конфигурирования с применением аксессуаров</a:t>
            </a:r>
          </a:p>
          <a:p>
            <a:r>
              <a:rPr lang="ru-RU" sz="1200" dirty="0"/>
              <a:t>• Простое обслуживание (силами одного специалиста)</a:t>
            </a:r>
          </a:p>
          <a:p>
            <a:r>
              <a:rPr lang="ru-RU" sz="1200" dirty="0"/>
              <a:t>• Конструкция не требует фундаментного короба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1800" y="4854561"/>
            <a:ext cx="6106786" cy="393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Технические характеристики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15910"/>
              </p:ext>
            </p:extLst>
          </p:nvPr>
        </p:nvGraphicFramePr>
        <p:xfrm>
          <a:off x="431800" y="5285486"/>
          <a:ext cx="6106786" cy="259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val="171441409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64794229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3505848537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413500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СТОИК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500 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СТОИК 700 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78189"/>
                  </a:ext>
                </a:extLst>
              </a:tr>
              <a:tr h="2462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Габаритные размеры                 Диаметр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Высота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470х350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470х350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5711"/>
                  </a:ext>
                </a:extLst>
              </a:tr>
              <a:tr h="259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r>
                        <a:rPr lang="ru-RU" sz="1200" baseline="0" dirty="0" smtClean="0"/>
                        <a:t> цилиндра над дорожным полотном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</a:t>
                      </a:r>
                      <a:r>
                        <a:rPr lang="ru-RU" sz="1200" baseline="0" dirty="0" smtClean="0"/>
                        <a:t>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700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888"/>
                  </a:ext>
                </a:extLst>
              </a:tr>
              <a:tr h="2773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 цилиндра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Нержавеющая</a:t>
                      </a:r>
                      <a:r>
                        <a:rPr lang="ru-RU" sz="1200" baseline="0" dirty="0" smtClean="0"/>
                        <a:t> сталь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7374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защиты 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67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7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Интенсивность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низкая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341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Рабочая температура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 smtClean="0"/>
                        <a:t>-</a:t>
                      </a:r>
                      <a:r>
                        <a:rPr lang="ru-RU" sz="1200" dirty="0" smtClean="0"/>
                        <a:t>45</a:t>
                      </a:r>
                      <a:r>
                        <a:rPr lang="en-GB" sz="1200" dirty="0" smtClean="0"/>
                        <a:t>°C / +55°C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454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 съемного столба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512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Толщина стенки                                                                          не менее 4 мм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516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2" y="7927583"/>
            <a:ext cx="6120914" cy="4999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03" y="878780"/>
            <a:ext cx="2633597" cy="26335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7671" y="8427498"/>
            <a:ext cx="6258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Не требуется электричество для работы </a:t>
            </a:r>
            <a:r>
              <a:rPr lang="ru-RU" sz="1200" dirty="0" smtClean="0"/>
              <a:t>изделия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Светоотражающая лента (опция желтая, красная)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Система подогрева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Покупателю предоставляется гарантия работоспособности </a:t>
            </a:r>
            <a:r>
              <a:rPr lang="ru-RU" sz="1200" dirty="0" err="1"/>
              <a:t>болларда</a:t>
            </a:r>
            <a:r>
              <a:rPr lang="ru-RU" sz="1200" dirty="0"/>
              <a:t> на срок до года с момента приобретения. Дилерам предоставляется право изменить срок гарантии</a:t>
            </a:r>
          </a:p>
        </p:txBody>
      </p:sp>
    </p:spTree>
    <p:extLst>
      <p:ext uri="{BB962C8B-B14F-4D97-AF65-F5344CB8AC3E}">
        <p14:creationId xmlns:p14="http://schemas.microsoft.com/office/powerpoint/2010/main" val="30126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376" y="22299"/>
            <a:ext cx="2013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СВЗ 273.500</a:t>
            </a:r>
            <a:endParaRPr lang="ru-RU" sz="2600" dirty="0"/>
          </a:p>
          <a:p>
            <a:r>
              <a:rPr lang="ru-RU" sz="2600" dirty="0" smtClean="0"/>
              <a:t>СВЗ 273.700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343630" y="983564"/>
            <a:ext cx="329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Автоматический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электрогидравлическим приводом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Электрогидравлический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46" y="892274"/>
            <a:ext cx="1559140" cy="34200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23652" y="3841031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92852" y="3841031"/>
            <a:ext cx="33740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48941" y="3841030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5040" y="3841029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1139" y="3841028"/>
            <a:ext cx="429016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7217" y="3359543"/>
            <a:ext cx="301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Порядок выбора </a:t>
            </a:r>
            <a:r>
              <a:rPr lang="ru-RU" dirty="0" err="1" smtClean="0"/>
              <a:t>боллард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34927"/>
              </p:ext>
            </p:extLst>
          </p:nvPr>
        </p:nvGraphicFramePr>
        <p:xfrm>
          <a:off x="375607" y="5019365"/>
          <a:ext cx="6106786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26">
                  <a:extLst>
                    <a:ext uri="{9D8B030D-6E8A-4147-A177-3AD203B41FA5}">
                      <a16:colId xmlns:a16="http://schemas.microsoft.com/office/drawing/2014/main" val="646654691"/>
                    </a:ext>
                  </a:extLst>
                </a:gridCol>
                <a:gridCol w="2592888">
                  <a:extLst>
                    <a:ext uri="{9D8B030D-6E8A-4147-A177-3AD203B41FA5}">
                      <a16:colId xmlns:a16="http://schemas.microsoft.com/office/drawing/2014/main" val="1105306445"/>
                    </a:ext>
                  </a:extLst>
                </a:gridCol>
                <a:gridCol w="3018772">
                  <a:extLst>
                    <a:ext uri="{9D8B030D-6E8A-4147-A177-3AD203B41FA5}">
                      <a16:colId xmlns:a16="http://schemas.microsoft.com/office/drawing/2014/main" val="354042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solidFill>
                            <a:schemeClr val="tx1"/>
                          </a:solidFill>
                        </a:rPr>
                        <a:t>Серия </a:t>
                      </a:r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(СВ) Столб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Выдвижной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1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(З) Заградительный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8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Диаметр столба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273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5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 столба над дорожным</a:t>
                      </a:r>
                      <a:r>
                        <a:rPr lang="ru-RU" sz="1200" baseline="0" dirty="0" smtClean="0"/>
                        <a:t> полотном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 мм</a:t>
                      </a:r>
                    </a:p>
                    <a:p>
                      <a:r>
                        <a:rPr lang="ru-RU" sz="1200" dirty="0" smtClean="0"/>
                        <a:t>700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89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Толщина стенки столба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4мм</a:t>
                      </a:r>
                    </a:p>
                    <a:p>
                      <a:r>
                        <a:rPr lang="ru-RU" sz="1200" dirty="0" smtClean="0"/>
                        <a:t>6мм</a:t>
                      </a:r>
                    </a:p>
                    <a:p>
                      <a:r>
                        <a:rPr lang="ru-RU" sz="1200" dirty="0" smtClean="0"/>
                        <a:t>8 мм</a:t>
                      </a:r>
                    </a:p>
                    <a:p>
                      <a:r>
                        <a:rPr lang="ru-RU" sz="1200" dirty="0" smtClean="0"/>
                        <a:t>10 мм</a:t>
                      </a:r>
                    </a:p>
                    <a:p>
                      <a:r>
                        <a:rPr lang="ru-RU" sz="1200" dirty="0" smtClean="0"/>
                        <a:t>12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7178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23652" y="4461821"/>
            <a:ext cx="66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19230" y="4461821"/>
            <a:ext cx="45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59439" y="4467816"/>
            <a:ext cx="4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66627" y="4473294"/>
            <a:ext cx="52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(4)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74164" y="4491871"/>
            <a:ext cx="5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(5)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8600" y="7786277"/>
            <a:ext cx="4939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Управление до 8 </a:t>
            </a:r>
            <a:r>
              <a:rPr lang="ru-RU" sz="1200" dirty="0" err="1"/>
              <a:t>боллард</a:t>
            </a:r>
            <a:r>
              <a:rPr lang="ru-RU" sz="1200" dirty="0"/>
              <a:t>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Подсветка выбор цвета (белый, красный, фиолетовый)(опция)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Светоотражающая лента (опция желтая, красная)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Блок управления с возможностью управления одновременно от кнопки, брелока, телефона и приложения на смартфоне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Система подогрева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Звуковой </a:t>
            </a:r>
            <a:r>
              <a:rPr lang="ru-RU" sz="1200" dirty="0" err="1"/>
              <a:t>оповещатель</a:t>
            </a:r>
            <a:r>
              <a:rPr lang="ru-RU" sz="1200" dirty="0"/>
              <a:t>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Покупателю предоставляется гарантия работоспособности </a:t>
            </a:r>
            <a:r>
              <a:rPr lang="ru-RU" sz="1200" dirty="0" err="1"/>
              <a:t>болларда</a:t>
            </a:r>
            <a:r>
              <a:rPr lang="ru-RU" sz="1200" dirty="0"/>
              <a:t> на срок до года с момента приобретения. Дилерам предоставляется право изменить срок гарантии</a:t>
            </a:r>
          </a:p>
        </p:txBody>
      </p:sp>
    </p:spTree>
    <p:extLst>
      <p:ext uri="{BB962C8B-B14F-4D97-AF65-F5344CB8AC3E}">
        <p14:creationId xmlns:p14="http://schemas.microsoft.com/office/powerpoint/2010/main" val="23512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3" y="4393788"/>
            <a:ext cx="6120914" cy="49991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16930"/>
              </p:ext>
            </p:extLst>
          </p:nvPr>
        </p:nvGraphicFramePr>
        <p:xfrm>
          <a:off x="279643" y="5151229"/>
          <a:ext cx="6106786" cy="424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430">
                  <a:extLst>
                    <a:ext uri="{9D8B030D-6E8A-4147-A177-3AD203B41FA5}">
                      <a16:colId xmlns:a16="http://schemas.microsoft.com/office/drawing/2014/main" val="1714414097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1464794229"/>
                    </a:ext>
                  </a:extLst>
                </a:gridCol>
                <a:gridCol w="837852">
                  <a:extLst>
                    <a:ext uri="{9D8B030D-6E8A-4147-A177-3AD203B41FA5}">
                      <a16:colId xmlns:a16="http://schemas.microsoft.com/office/drawing/2014/main" val="2046714066"/>
                    </a:ext>
                  </a:extLst>
                </a:gridCol>
                <a:gridCol w="627693">
                  <a:extLst>
                    <a:ext uri="{9D8B030D-6E8A-4147-A177-3AD203B41FA5}">
                      <a16:colId xmlns:a16="http://schemas.microsoft.com/office/drawing/2014/main" val="4135002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СВЗ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273.500.10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СВЗ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273.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700.10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78189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Габаритные размеры         Диаметр 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Высота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470х1150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470х1350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72263"/>
                  </a:ext>
                </a:extLst>
              </a:tr>
              <a:tr h="2672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привода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Электрогидравлический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93450"/>
                  </a:ext>
                </a:extLst>
              </a:tr>
              <a:tr h="259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</a:t>
                      </a:r>
                      <a:r>
                        <a:rPr lang="ru-RU" sz="1200" baseline="0" dirty="0" smtClean="0"/>
                        <a:t> цилиндра над дорожным полотном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</a:t>
                      </a:r>
                      <a:r>
                        <a:rPr lang="ru-RU" sz="1200" baseline="0" dirty="0" smtClean="0"/>
                        <a:t>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700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888"/>
                  </a:ext>
                </a:extLst>
              </a:tr>
              <a:tr h="2773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Покрытие цилиндра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Нержавеющая</a:t>
                      </a:r>
                      <a:r>
                        <a:rPr lang="ru-RU" sz="1200" baseline="0" dirty="0" smtClean="0"/>
                        <a:t> сталь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7374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 подъема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7 сек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2764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Устройство аварийного опускания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Да (опция)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0302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Напряжение питания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220 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42111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Макс. мощность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650 Вт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580609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циклов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/>
                        <a:t>3 000 000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634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 защиты гидростанции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r>
                        <a:rPr lang="en-US" sz="1200" baseline="0" dirty="0" smtClean="0"/>
                        <a:t> 67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7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Интенсивность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средняя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3419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Рабочая температура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200" dirty="0" smtClean="0"/>
                        <a:t>-40°C / +55°C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454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 кг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512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Толщина стенки                                                                          не менее 4 мм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251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1376" y="22299"/>
            <a:ext cx="2013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СВЗ 273.500</a:t>
            </a:r>
            <a:endParaRPr lang="ru-RU" sz="2600" dirty="0"/>
          </a:p>
          <a:p>
            <a:r>
              <a:rPr lang="ru-RU" sz="2600" dirty="0" smtClean="0"/>
              <a:t>СВЗ 273.700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630" y="983564"/>
            <a:ext cx="329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Автоматический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электрогидравлическим приводом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46" y="892274"/>
            <a:ext cx="1559140" cy="3420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Электрогидравлический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6900" y="2950998"/>
            <a:ext cx="1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мм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774" y="0"/>
            <a:ext cx="2704926" cy="512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600" dirty="0" err="1">
                <a:solidFill>
                  <a:schemeClr val="tx1"/>
                </a:solidFill>
              </a:rPr>
              <a:t>Болларды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6" y="214082"/>
            <a:ext cx="1124348" cy="93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196" y="22299"/>
            <a:ext cx="20712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/>
              <a:t>СВЗп</a:t>
            </a:r>
            <a:r>
              <a:rPr lang="ru-RU" sz="2600" dirty="0" smtClean="0"/>
              <a:t> 273.500</a:t>
            </a:r>
            <a:endParaRPr lang="ru-RU" sz="2600" dirty="0"/>
          </a:p>
          <a:p>
            <a:r>
              <a:rPr lang="ru-RU" sz="2600" dirty="0" err="1" smtClean="0"/>
              <a:t>СВЗп</a:t>
            </a:r>
            <a:r>
              <a:rPr lang="ru-RU" sz="2600" dirty="0" smtClean="0"/>
              <a:t> 273.700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343630" y="983564"/>
            <a:ext cx="363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Полуавтоматический </a:t>
            </a:r>
            <a:r>
              <a:rPr lang="ru-RU" sz="2000" dirty="0" err="1"/>
              <a:t>боллард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1200" dirty="0" smtClean="0"/>
              <a:t>с  приводом Газ-лифт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96900" y="1943100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Тип привода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900" y="263933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Диаметр столба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00" y="22329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Газ - лифт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6900" y="2950998"/>
            <a:ext cx="1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273 мм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1800" y="2679748"/>
            <a:ext cx="0" cy="54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1800" y="1943100"/>
            <a:ext cx="0" cy="474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46" y="892274"/>
            <a:ext cx="1559140" cy="34200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43630" y="3851266"/>
            <a:ext cx="570306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5005" y="3841031"/>
            <a:ext cx="452867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Зп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48941" y="3841030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5040" y="3841029"/>
            <a:ext cx="665030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1139" y="3841028"/>
            <a:ext cx="429016" cy="516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17217" y="3359543"/>
            <a:ext cx="301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Порядок выбора </a:t>
            </a:r>
            <a:r>
              <a:rPr lang="ru-RU" dirty="0" err="1" smtClean="0"/>
              <a:t>боллард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59365"/>
              </p:ext>
            </p:extLst>
          </p:nvPr>
        </p:nvGraphicFramePr>
        <p:xfrm>
          <a:off x="375607" y="5019365"/>
          <a:ext cx="6106786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26">
                  <a:extLst>
                    <a:ext uri="{9D8B030D-6E8A-4147-A177-3AD203B41FA5}">
                      <a16:colId xmlns:a16="http://schemas.microsoft.com/office/drawing/2014/main" val="646654691"/>
                    </a:ext>
                  </a:extLst>
                </a:gridCol>
                <a:gridCol w="2592888">
                  <a:extLst>
                    <a:ext uri="{9D8B030D-6E8A-4147-A177-3AD203B41FA5}">
                      <a16:colId xmlns:a16="http://schemas.microsoft.com/office/drawing/2014/main" val="1105306445"/>
                    </a:ext>
                  </a:extLst>
                </a:gridCol>
                <a:gridCol w="3018772">
                  <a:extLst>
                    <a:ext uri="{9D8B030D-6E8A-4147-A177-3AD203B41FA5}">
                      <a16:colId xmlns:a16="http://schemas.microsoft.com/office/drawing/2014/main" val="354042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solidFill>
                            <a:schemeClr val="tx1"/>
                          </a:solidFill>
                        </a:rPr>
                        <a:t>Серия </a:t>
                      </a:r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(СВ) Столб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Выдвижной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12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(З) Заградительный</a:t>
                      </a:r>
                    </a:p>
                    <a:p>
                      <a:r>
                        <a:rPr lang="ru-RU" sz="1200" dirty="0" smtClean="0"/>
                        <a:t>(П) Полуавтоматический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8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Диаметр столба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273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5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Высота столба над дорожным</a:t>
                      </a:r>
                      <a:r>
                        <a:rPr lang="ru-RU" sz="1200" baseline="0" dirty="0" smtClean="0"/>
                        <a:t> полотном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 мм</a:t>
                      </a:r>
                    </a:p>
                    <a:p>
                      <a:r>
                        <a:rPr lang="ru-RU" sz="1200" dirty="0" smtClean="0"/>
                        <a:t>700 мм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89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Толщина стенки столба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4мм</a:t>
                      </a:r>
                    </a:p>
                    <a:p>
                      <a:r>
                        <a:rPr lang="ru-RU" sz="1200" dirty="0" smtClean="0"/>
                        <a:t>6мм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7178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27822" y="4385237"/>
            <a:ext cx="66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05005" y="4402213"/>
            <a:ext cx="45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59439" y="4402213"/>
            <a:ext cx="4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4386108"/>
            <a:ext cx="52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(4)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061139" y="4402213"/>
            <a:ext cx="5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(5)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96900" y="7945210"/>
            <a:ext cx="49399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Подсветка выбор цвета (белый, красный, фиолетовый)(опция)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Светоотражающая лента (опция желтая, </a:t>
            </a:r>
            <a:r>
              <a:rPr lang="ru-RU" sz="1200" dirty="0" smtClean="0"/>
              <a:t>красная)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Система подогрева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Звуковой </a:t>
            </a:r>
            <a:r>
              <a:rPr lang="ru-RU" sz="1200" dirty="0" err="1"/>
              <a:t>оповещатель</a:t>
            </a:r>
            <a:r>
              <a:rPr lang="ru-RU" sz="1200" dirty="0"/>
              <a:t> (опция)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Покупателю предоставляется гарантия работоспособности </a:t>
            </a:r>
            <a:r>
              <a:rPr lang="ru-RU" sz="1200" dirty="0" err="1"/>
              <a:t>болларда</a:t>
            </a:r>
            <a:r>
              <a:rPr lang="ru-RU" sz="1200" dirty="0"/>
              <a:t> на срок до года с момента приобретения. Дилерам предоставляется право изменить срок гарантии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1139" y="4458681"/>
            <a:ext cx="4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40" y="7429745"/>
            <a:ext cx="612091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2000</Words>
  <Application>Microsoft Office PowerPoint</Application>
  <PresentationFormat>Лист A4 (210x297 мм)</PresentationFormat>
  <Paragraphs>678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БОЛЛАРДЫ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БОЛЛАРДЫ</dc:title>
  <dc:creator>Анна Бебих</dc:creator>
  <cp:lastModifiedBy>Анна Бебих</cp:lastModifiedBy>
  <cp:revision>42</cp:revision>
  <dcterms:created xsi:type="dcterms:W3CDTF">2023-04-10T14:33:16Z</dcterms:created>
  <dcterms:modified xsi:type="dcterms:W3CDTF">2023-04-11T12:44:07Z</dcterms:modified>
</cp:coreProperties>
</file>